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35"/>
  </p:notesMasterIdLst>
  <p:sldIdLst>
    <p:sldId id="260" r:id="rId2"/>
    <p:sldId id="261" r:id="rId3"/>
    <p:sldId id="277" r:id="rId4"/>
    <p:sldId id="262" r:id="rId5"/>
    <p:sldId id="278" r:id="rId6"/>
    <p:sldId id="265" r:id="rId7"/>
    <p:sldId id="266" r:id="rId8"/>
    <p:sldId id="264" r:id="rId9"/>
    <p:sldId id="279" r:id="rId10"/>
    <p:sldId id="263" r:id="rId11"/>
    <p:sldId id="280" r:id="rId12"/>
    <p:sldId id="281" r:id="rId13"/>
    <p:sldId id="282" r:id="rId14"/>
    <p:sldId id="283" r:id="rId15"/>
    <p:sldId id="256" r:id="rId16"/>
    <p:sldId id="257" r:id="rId17"/>
    <p:sldId id="258" r:id="rId18"/>
    <p:sldId id="259" r:id="rId19"/>
    <p:sldId id="269" r:id="rId20"/>
    <p:sldId id="270" r:id="rId21"/>
    <p:sldId id="271" r:id="rId22"/>
    <p:sldId id="272" r:id="rId23"/>
    <p:sldId id="273" r:id="rId24"/>
    <p:sldId id="274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75" r:id="rId33"/>
    <p:sldId id="276" r:id="rId34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70639-B5EC-8296-61A5-AF0F53F22530}" v="30" dt="2026-01-10T14:10:20.258"/>
    <p1510:client id="{929BE7D1-FB43-ECAF-0940-7A95B42E7729}" v="1697" dt="2026-01-10T13:21:33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14" autoAdjust="0"/>
  </p:normalViewPr>
  <p:slideViewPr>
    <p:cSldViewPr>
      <p:cViewPr varScale="1">
        <p:scale>
          <a:sx n="96" d="100"/>
          <a:sy n="96" d="100"/>
        </p:scale>
        <p:origin x="10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B94A7-342B-4B2D-A27C-25B1C5701BB5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9781-6870-4F3E-B2AE-7473505406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5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4.png"/><Relationship Id="rId19" Type="http://schemas.openxmlformats.org/officeDocument/2006/relationships/image" Target="../media/image58.png"/><Relationship Id="rId4" Type="http://schemas.openxmlformats.org/officeDocument/2006/relationships/image" Target="../media/image60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  <a:solidFill>
            <a:schemeClr val="bg1">
              <a:alpha val="65000"/>
            </a:schemeClr>
          </a:solidFill>
          <a:ln>
            <a:noFill/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85140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166112" y="1742951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3212976"/>
            <a:ext cx="2057143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BE1C-AFD5-9305-1AC1-8034C9BDCEE2}"/>
              </a:ext>
            </a:extLst>
          </p:cNvPr>
          <p:cNvSpPr txBox="1"/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 err="1">
                <a:latin typeface="+mj-lt"/>
                <a:ea typeface="+mj-ea"/>
                <a:cs typeface="+mj-cs"/>
              </a:rPr>
              <a:t>Modello</a:t>
            </a:r>
            <a:r>
              <a:rPr lang="en-US" sz="4200" dirty="0">
                <a:latin typeface="+mj-lt"/>
                <a:ea typeface="+mj-ea"/>
                <a:cs typeface="+mj-cs"/>
              </a:rPr>
              <a:t>: SCRUM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489-5EC6-1E89-05AE-C930E7EE749B}"/>
              </a:ext>
            </a:extLst>
          </p:cNvPr>
          <p:cNvSpPr txBox="1"/>
          <p:nvPr/>
        </p:nvSpPr>
        <p:spPr>
          <a:xfrm>
            <a:off x="358485" y="4872922"/>
            <a:ext cx="2949980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kern="1200" err="1">
                <a:latin typeface="+mn-lt"/>
                <a:ea typeface="+mn-ea"/>
                <a:cs typeface="+mn-cs"/>
              </a:rPr>
              <a:t>Documentazione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e </a:t>
            </a:r>
            <a:r>
              <a:rPr lang="en-US" sz="1700" kern="1200" err="1">
                <a:latin typeface="+mn-lt"/>
                <a:ea typeface="+mn-ea"/>
                <a:cs typeface="+mn-cs"/>
              </a:rPr>
              <a:t>sviluppo</a:t>
            </a:r>
            <a:r>
              <a:rPr lang="en-US" sz="1700" dirty="0"/>
              <a:t> </a:t>
            </a:r>
            <a:r>
              <a:rPr lang="en-US" sz="1700" err="1"/>
              <a:t>concorrentemente</a:t>
            </a:r>
            <a:r>
              <a:rPr lang="en-US" sz="1700" dirty="0"/>
              <a:t>.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err="1">
                <a:ea typeface="Calibri"/>
                <a:cs typeface="Calibri"/>
              </a:rPr>
              <a:t>Aperti</a:t>
            </a:r>
            <a:r>
              <a:rPr lang="en-US" sz="1700" dirty="0">
                <a:ea typeface="Calibri"/>
                <a:cs typeface="Calibri"/>
              </a:rPr>
              <a:t> a </a:t>
            </a:r>
            <a:r>
              <a:rPr lang="en-US" sz="1700" err="1">
                <a:ea typeface="Calibri"/>
                <a:cs typeface="Calibri"/>
              </a:rPr>
              <a:t>nuovi</a:t>
            </a:r>
            <a:r>
              <a:rPr lang="en-US" sz="1700" dirty="0">
                <a:ea typeface="Calibri"/>
                <a:cs typeface="Calibri"/>
              </a:rPr>
              <a:t> </a:t>
            </a:r>
            <a:r>
              <a:rPr lang="en-US" sz="1700" err="1">
                <a:ea typeface="Calibri"/>
                <a:cs typeface="Calibri"/>
              </a:rPr>
              <a:t>spunti</a:t>
            </a:r>
            <a:r>
              <a:rPr lang="en-US" sz="1700" dirty="0">
                <a:ea typeface="Calibri"/>
                <a:cs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dirty="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Productivity Guide: Getting The Most Out Of Office Meetings | Epic ...">
            <a:extLst>
              <a:ext uri="{FF2B5EF4-FFF2-40B4-BE49-F238E27FC236}">
                <a16:creationId xmlns:a16="http://schemas.microsoft.com/office/drawing/2014/main" id="{842D7A44-3A2A-1898-A551-A6973EE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56" y="1639643"/>
            <a:ext cx="5134772" cy="342746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69B872BB-6D0F-029C-C5D7-5F93CE53D8D4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644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C77533DB-CA59-6BEB-EA3E-9BD69852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97709"/>
            <a:ext cx="8178799" cy="2862580"/>
          </a:xfrm>
          <a:prstGeom prst="rect">
            <a:avLst/>
          </a:prstGeom>
        </p:spPr>
      </p:pic>
      <p:pic>
        <p:nvPicPr>
          <p:cNvPr id="6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CFB7B48-4225-C3FE-DE85-BCAE395C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3BBA-36D2-6D21-C100-8A7CC0F24B01}"/>
              </a:ext>
            </a:extLst>
          </p:cNvPr>
          <p:cNvSpPr txBox="1"/>
          <p:nvPr/>
        </p:nvSpPr>
        <p:spPr>
          <a:xfrm>
            <a:off x="5394509" y="4971673"/>
            <a:ext cx="36455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Product backlog </a:t>
            </a:r>
            <a:r>
              <a:rPr lang="en-US" sz="1200" err="1">
                <a:ea typeface="Calibri"/>
                <a:cs typeface="Calibri"/>
              </a:rPr>
              <a:t>utilizzato</a:t>
            </a:r>
            <a:r>
              <a:rPr lang="en-US" sz="1200" dirty="0">
                <a:ea typeface="Calibri"/>
                <a:cs typeface="Calibri"/>
              </a:rPr>
              <a:t> dal team.</a:t>
            </a:r>
          </a:p>
        </p:txBody>
      </p:sp>
      <p:sp>
        <p:nvSpPr>
          <p:cNvPr id="3" name="CasellaDiTesto 8">
            <a:extLst>
              <a:ext uri="{FF2B5EF4-FFF2-40B4-BE49-F238E27FC236}">
                <a16:creationId xmlns:a16="http://schemas.microsoft.com/office/drawing/2014/main" id="{D5B5F8BB-34A8-5A98-162D-5785FF526E8F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2675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EB8A0-6C89-5E6B-22A2-DA9F18B1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01884-C105-256A-6DD5-C8F2E1556E66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Stima </a:t>
            </a:r>
            <a:r>
              <a:rPr lang="en-US" sz="4400" b="1" dirty="0" err="1">
                <a:solidFill>
                  <a:schemeClr val="bg1"/>
                </a:solidFill>
                <a:ea typeface="Calibri"/>
                <a:cs typeface="Calibri"/>
              </a:rPr>
              <a:t>dei</a:t>
            </a:r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ea typeface="Calibri"/>
                <a:cs typeface="Calibri"/>
              </a:rPr>
              <a:t>costi</a:t>
            </a:r>
          </a:p>
        </p:txBody>
      </p:sp>
    </p:spTree>
    <p:extLst>
      <p:ext uri="{BB962C8B-B14F-4D97-AF65-F5344CB8AC3E}">
        <p14:creationId xmlns:p14="http://schemas.microsoft.com/office/powerpoint/2010/main" val="166644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9A8D-BCED-F5F8-AD38-8893270BAE77}"/>
              </a:ext>
            </a:extLst>
          </p:cNvPr>
          <p:cNvSpPr txBox="1"/>
          <p:nvPr/>
        </p:nvSpPr>
        <p:spPr>
          <a:xfrm>
            <a:off x="473202" y="639520"/>
            <a:ext cx="2571750" cy="1719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Dipendenza dal servizio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0416-22F5-866D-C601-460D69C88250}"/>
              </a:ext>
            </a:extLst>
          </p:cNvPr>
          <p:cNvSpPr txBox="1"/>
          <p:nvPr/>
        </p:nvSpPr>
        <p:spPr>
          <a:xfrm>
            <a:off x="473202" y="2807208"/>
            <a:ext cx="2675231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OpenStreetMap: dati geografici disponibili gratuitamente; minore accuratezza.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Google Maps Platform: dipende dal piano scelto; maggiore accuratezza.</a:t>
            </a:r>
          </a:p>
        </p:txBody>
      </p:sp>
      <p:pic>
        <p:nvPicPr>
          <p:cNvPr id="9" name="Picture 8" descr="Close-up of fingers on a map - An intimate view of hands planning a ...">
            <a:extLst>
              <a:ext uri="{FF2B5EF4-FFF2-40B4-BE49-F238E27FC236}">
                <a16:creationId xmlns:a16="http://schemas.microsoft.com/office/drawing/2014/main" id="{BB42CFAB-B4DC-95D0-6F5C-FD2C4E6E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561720"/>
            <a:ext cx="5177790" cy="173455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3A4098C5-1CE0-37C2-76DF-3E2DA0E7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4B6EDBBC-7632-3E54-CF16-7BA34A11A73F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78051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rice tag&#10;&#10;AI-generated content may be incorrect.">
            <a:extLst>
              <a:ext uri="{FF2B5EF4-FFF2-40B4-BE49-F238E27FC236}">
                <a16:creationId xmlns:a16="http://schemas.microsoft.com/office/drawing/2014/main" id="{78599E5F-4C06-BBAE-6CE5-1CFBF2AC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21675"/>
            <a:ext cx="8178799" cy="341464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E900E83-89E1-246B-2156-FB544346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A0EF50C7-26F4-FC33-8C5F-7F885FCBDD98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58498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-17883" y="0"/>
            <a:ext cx="9144000" cy="936104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2D050"/>
                </a:solidFill>
              </a:rPr>
              <a:t>Tech </a:t>
            </a:r>
            <a:r>
              <a:rPr lang="it-IT" dirty="0" err="1">
                <a:solidFill>
                  <a:srgbClr val="92D050"/>
                </a:solidFill>
              </a:rPr>
              <a:t>Stack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08" y="2767236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15" y="4077072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89240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9" y="5714529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5704417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dei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120680" cy="4629348"/>
          </a:xfrm>
        </p:spPr>
      </p:pic>
      <p:sp>
        <p:nvSpPr>
          <p:cNvPr id="5" name="CasellaDiTesto 4"/>
          <p:cNvSpPr txBox="1"/>
          <p:nvPr/>
        </p:nvSpPr>
        <p:spPr>
          <a:xfrm>
            <a:off x="1475656" y="5733256"/>
            <a:ext cx="63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Attori</a:t>
            </a:r>
            <a:r>
              <a:rPr lang="it-IT" dirty="0"/>
              <a:t>: Utente, Amministratore;</a:t>
            </a:r>
          </a:p>
          <a:p>
            <a:r>
              <a:rPr lang="it-IT" b="1" dirty="0"/>
              <a:t>Funzionalità</a:t>
            </a:r>
            <a:r>
              <a:rPr lang="it-IT" dirty="0"/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diagramma mostra la comunicazione tra l’utente, sistema, api e il database durante il processo di login e di esecuzione dell’interfaccia fornita </a:t>
            </a:r>
            <a:r>
              <a:rPr lang="it-IT" sz="2000" dirty="0" err="1"/>
              <a:t>dall’api</a:t>
            </a:r>
            <a:r>
              <a:rPr lang="it-IT" sz="2000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55983"/>
            <a:ext cx="7075517" cy="4777274"/>
          </a:xfrm>
        </p:spPr>
      </p:pic>
      <p:sp>
        <p:nvSpPr>
          <p:cNvPr id="5" name="CasellaDiTesto 4"/>
          <p:cNvSpPr txBox="1"/>
          <p:nvPr/>
        </p:nvSpPr>
        <p:spPr>
          <a:xfrm>
            <a:off x="29736" y="5589240"/>
            <a:ext cx="91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diagramma delle classi rappresenta la struttura del sistema, evidenziando le principali entità e i servizi utilizzati per la gestione degli utenti e dei punti di interesse accessibili.</a:t>
            </a:r>
            <a:br>
              <a:rPr lang="it-IT" dirty="0"/>
            </a:br>
            <a:r>
              <a:rPr lang="it-IT" dirty="0"/>
              <a:t>Evidenzia l’interazione tra gestione utenti, servizi di rete e dati </a:t>
            </a:r>
            <a:r>
              <a:rPr lang="it-IT" dirty="0" err="1"/>
              <a:t>Overpass</a:t>
            </a:r>
            <a:r>
              <a:rPr lang="it-IT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3" y="2276872"/>
            <a:ext cx="1948223" cy="1860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/>
          <p:cNvSpPr txBox="1"/>
          <p:nvPr/>
        </p:nvSpPr>
        <p:spPr>
          <a:xfrm>
            <a:off x="3131840" y="2348880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Play </a:t>
            </a:r>
            <a:r>
              <a:rPr lang="it-IT" dirty="0" err="1"/>
              <a:t>Store</a:t>
            </a:r>
            <a:r>
              <a:rPr lang="it-IT" dirty="0"/>
              <a:t>, 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Android</a:t>
            </a:r>
            <a:r>
              <a:rPr lang="it-IT" dirty="0"/>
              <a:t> potrebbe raggiungere molta più utenza, soprattutto 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  <a:br>
              <a:rPr lang="it-IT" dirty="0"/>
            </a:br>
            <a:r>
              <a:rPr lang="it-IT" dirty="0"/>
              <a:t>Il layout dell’interfaccia lo abbiamo realizzato utilizzando il </a:t>
            </a:r>
            <a:r>
              <a:rPr lang="it-IT" dirty="0" err="1"/>
              <a:t>framework</a:t>
            </a:r>
            <a:r>
              <a:rPr lang="it-IT" dirty="0"/>
              <a:t> di </a:t>
            </a:r>
            <a:r>
              <a:rPr lang="it-IT" dirty="0" err="1"/>
              <a:t>Jetpack</a:t>
            </a:r>
            <a:r>
              <a:rPr lang="it-IT" dirty="0"/>
              <a:t> Compose.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2" y="3933055"/>
            <a:ext cx="3515590" cy="2662127"/>
          </a:xfrm>
          <a:prstGeom prst="rect">
            <a:avLst/>
          </a:prstGeom>
        </p:spPr>
      </p:pic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2619" y="0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58C2D"/>
                </a:solidFill>
              </a:rPr>
              <a:t>Introduzione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650686"/>
            <a:ext cx="2088232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8" y="1650686"/>
            <a:ext cx="2087724" cy="2087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2" y="1619127"/>
            <a:ext cx="2097905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sellaDiTesto 7"/>
          <p:cNvSpPr txBox="1"/>
          <p:nvPr/>
        </p:nvSpPr>
        <p:spPr>
          <a:xfrm>
            <a:off x="0" y="4284780"/>
            <a:ext cx="906990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rgbClr val="558C2D"/>
                </a:solidFill>
              </a:rPr>
              <a:t>Componenti del nostro gruppo di lavoro:</a:t>
            </a:r>
          </a:p>
          <a:p>
            <a:r>
              <a:rPr lang="it-IT" dirty="0"/>
              <a:t>	Dario Esposito</a:t>
            </a:r>
          </a:p>
          <a:p>
            <a:r>
              <a:rPr lang="it-IT" dirty="0"/>
              <a:t>				Alessandro Pio Casto</a:t>
            </a:r>
            <a:br>
              <a:rPr lang="it-IT" dirty="0"/>
            </a:br>
            <a:r>
              <a:rPr lang="it-IT" dirty="0"/>
              <a:t>			      				     Mauro Lavigna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141076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283968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059832" y="1700808"/>
            <a:ext cx="5566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Play </a:t>
            </a:r>
            <a:r>
              <a:rPr lang="it-IT" dirty="0" err="1"/>
              <a:t>Store</a:t>
            </a:r>
            <a:r>
              <a:rPr lang="it-IT" dirty="0"/>
              <a:t>, </a:t>
            </a:r>
          </a:p>
          <a:p>
            <a:r>
              <a:rPr lang="it-IT" dirty="0"/>
              <a:t>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Android</a:t>
            </a:r>
            <a:r>
              <a:rPr lang="it-IT" dirty="0"/>
              <a:t> potrebbe raggiungere molta più utenza,</a:t>
            </a:r>
          </a:p>
          <a:p>
            <a:r>
              <a:rPr lang="it-IT" dirty="0"/>
              <a:t>soprattutto 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104844" y="3789040"/>
            <a:ext cx="5521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Un motivo per iscriversi invece di accedere come ospite </a:t>
            </a:r>
          </a:p>
          <a:p>
            <a:r>
              <a:rPr lang="it-IT" dirty="0"/>
              <a:t>potrebbe essere quello di poter salvare percorsi preferiti </a:t>
            </a:r>
          </a:p>
          <a:p>
            <a:r>
              <a:rPr lang="it-IT" dirty="0"/>
              <a:t>ricorrenti.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2" y="1125035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945997" y="2559993"/>
            <a:ext cx="455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di accesso nel caso in cui l’utente presenta l’account già registrato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4572000" y="4293095"/>
            <a:ext cx="2656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Fare il login con le giuste credenziali consente </a:t>
            </a:r>
          </a:p>
          <a:p>
            <a:r>
              <a:rPr lang="it-IT" dirty="0"/>
              <a:t>all’utente di poter gestire il proprio profilo e di garantire la sicurezza.</a:t>
            </a:r>
          </a:p>
        </p:txBody>
      </p:sp>
      <p:sp>
        <p:nvSpPr>
          <p:cNvPr id="13" name="Freccia in su 12"/>
          <p:cNvSpPr/>
          <p:nvPr/>
        </p:nvSpPr>
        <p:spPr>
          <a:xfrm rot="16200000">
            <a:off x="3203848" y="2487114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59832" y="146842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che consente all’utente di creare e registrare l’account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38588"/>
            <a:ext cx="6192688" cy="622071"/>
          </a:xfrm>
          <a:prstGeom prst="rect">
            <a:avLst/>
          </a:prstGeom>
        </p:spPr>
      </p:pic>
      <p:sp>
        <p:nvSpPr>
          <p:cNvPr id="4" name="Freccia in su 3"/>
          <p:cNvSpPr/>
          <p:nvPr/>
        </p:nvSpPr>
        <p:spPr>
          <a:xfrm>
            <a:off x="5385224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2843808" y="5229200"/>
            <a:ext cx="6396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Questa è una parte del codice </a:t>
            </a:r>
            <a:r>
              <a:rPr lang="it-IT" dirty="0" err="1"/>
              <a:t>php</a:t>
            </a:r>
            <a:r>
              <a:rPr lang="it-IT" dirty="0"/>
              <a:t> che consente di garantire la </a:t>
            </a:r>
          </a:p>
          <a:p>
            <a:r>
              <a:rPr lang="it-IT" dirty="0"/>
              <a:t>riservatezza dell’utente, in quanto dopo aver inserito la password,</a:t>
            </a:r>
          </a:p>
          <a:p>
            <a:r>
              <a:rPr lang="it-IT" dirty="0"/>
              <a:t>essa viene crittografata e inserita nel database in formato </a:t>
            </a:r>
            <a:r>
              <a:rPr lang="it-IT" dirty="0" err="1"/>
              <a:t>ascii</a:t>
            </a:r>
            <a:r>
              <a:rPr lang="it-IT" dirty="0"/>
              <a:t>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624"/>
            <a:ext cx="1899368" cy="38255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8" y="2851388"/>
            <a:ext cx="1899369" cy="3825552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5400000">
            <a:off x="6152532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su 8"/>
          <p:cNvSpPr/>
          <p:nvPr/>
        </p:nvSpPr>
        <p:spPr>
          <a:xfrm rot="16200000">
            <a:off x="3203848" y="162880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4139952" y="1809690"/>
            <a:ext cx="468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Permette all’utente di verificare se ha effettuato</a:t>
            </a:r>
          </a:p>
          <a:p>
            <a:r>
              <a:rPr lang="it-IT" dirty="0"/>
              <a:t>l’accesso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34631" y="4010957"/>
            <a:ext cx="3129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si possono visualizzare tutti i luoghi presenti nella mappa facendo notare le informazioni in merito all’accessibilità consentita anche nei confronti di persone con mobilità ridotta 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507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" y="1628800"/>
            <a:ext cx="1844186" cy="3714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1871663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148064" y="2636912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sono due delle possibili schermate che un utente potrebbe visualizzare qualora selezionasse un luogo del quale desidera ottenere informazioni relative all’accessibilità.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30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1A76-0578-84A4-0B80-15E6342D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8CA75B3E-8779-7B79-8B0D-F442B57394F6}"/>
              </a:ext>
            </a:extLst>
          </p:cNvPr>
          <p:cNvSpPr/>
          <p:nvPr/>
        </p:nvSpPr>
        <p:spPr>
          <a:xfrm>
            <a:off x="0" y="2100259"/>
            <a:ext cx="4572000" cy="2534646"/>
          </a:xfrm>
          <a:prstGeom prst="rect">
            <a:avLst/>
          </a:prstGeom>
          <a:solidFill>
            <a:srgbClr val="82B4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8BDEA96-B51B-2AD6-E671-C45EB901C59C}"/>
              </a:ext>
            </a:extLst>
          </p:cNvPr>
          <p:cNvSpPr/>
          <p:nvPr/>
        </p:nvSpPr>
        <p:spPr>
          <a:xfrm>
            <a:off x="-2" y="-127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C90900-B58D-7DA6-0027-FCCBF816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5B3C559-B3FE-58F2-8770-1E87DC4E641C}"/>
              </a:ext>
            </a:extLst>
          </p:cNvPr>
          <p:cNvSpPr txBox="1"/>
          <p:nvPr/>
        </p:nvSpPr>
        <p:spPr>
          <a:xfrm>
            <a:off x="383731" y="2444555"/>
            <a:ext cx="3970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MapLibre</a:t>
            </a:r>
            <a:r>
              <a:rPr lang="it-IT" dirty="0"/>
              <a:t> è una libreria che permette la visualizzazione di </a:t>
            </a:r>
            <a:r>
              <a:rPr lang="it-IT" b="1" dirty="0"/>
              <a:t>mappe vettoriali</a:t>
            </a:r>
            <a:r>
              <a:rPr lang="it-IT" dirty="0"/>
              <a:t>, anche in tre dimensioni.</a:t>
            </a:r>
          </a:p>
        </p:txBody>
      </p:sp>
      <p:pic>
        <p:nvPicPr>
          <p:cNvPr id="24" name="Immagine 23" descr="Contributor to MapLibre">
            <a:extLst>
              <a:ext uri="{FF2B5EF4-FFF2-40B4-BE49-F238E27FC236}">
                <a16:creationId xmlns:a16="http://schemas.microsoft.com/office/drawing/2014/main" id="{039249F8-20AF-CE81-4FBE-DB89B2FA1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0866"/>
            <a:ext cx="4572000" cy="2534646"/>
          </a:xfrm>
          <a:prstGeom prst="rect">
            <a:avLst/>
          </a:prstGeom>
        </p:spPr>
      </p:pic>
      <p:pic>
        <p:nvPicPr>
          <p:cNvPr id="26" name="Immagine 25" descr="Logo MapLibre">
            <a:extLst>
              <a:ext uri="{FF2B5EF4-FFF2-40B4-BE49-F238E27FC236}">
                <a16:creationId xmlns:a16="http://schemas.microsoft.com/office/drawing/2014/main" id="{612242B5-8A79-D220-CC90-578891681C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28" y="339332"/>
            <a:ext cx="4405939" cy="126360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49A5333-B0DD-F860-7FD0-F9DFF801AD38}"/>
              </a:ext>
            </a:extLst>
          </p:cNvPr>
          <p:cNvSpPr txBox="1"/>
          <p:nvPr/>
        </p:nvSpPr>
        <p:spPr>
          <a:xfrm>
            <a:off x="383731" y="3491249"/>
            <a:ext cx="397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un progetto </a:t>
            </a:r>
            <a:r>
              <a:rPr lang="it-IT" b="1" dirty="0"/>
              <a:t>open source </a:t>
            </a:r>
            <a:r>
              <a:rPr lang="it-IT" dirty="0"/>
              <a:t>con </a:t>
            </a:r>
            <a:r>
              <a:rPr lang="it-IT" dirty="0" err="1"/>
              <a:t>contributors</a:t>
            </a:r>
            <a:r>
              <a:rPr lang="it-IT" dirty="0"/>
              <a:t> da tutto il mondo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1FEE47-7102-36AB-94E4-4F6BCD649126}"/>
              </a:ext>
            </a:extLst>
          </p:cNvPr>
          <p:cNvSpPr/>
          <p:nvPr/>
        </p:nvSpPr>
        <p:spPr>
          <a:xfrm>
            <a:off x="0" y="4634905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FB48D927-423B-19C4-96A7-199B4987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545" y="5132230"/>
            <a:ext cx="1181455" cy="1181455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5E7FEE0-D653-91FF-C944-E9338FD3E62E}"/>
              </a:ext>
            </a:extLst>
          </p:cNvPr>
          <p:cNvSpPr txBox="1"/>
          <p:nvPr/>
        </p:nvSpPr>
        <p:spPr>
          <a:xfrm>
            <a:off x="3184457" y="5284484"/>
            <a:ext cx="5144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Fondamentale per ogni mappa è lo stile, esso può essere personalizzato come si vuole o usarne uno già elaborato da sostenitori del progetto</a:t>
            </a:r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83A50C52-1223-925E-FE16-434B3E186E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27" y="-1805539"/>
            <a:ext cx="1600555" cy="1600555"/>
          </a:xfrm>
          <a:prstGeom prst="rect">
            <a:avLst/>
          </a:prstGeom>
        </p:spPr>
      </p:pic>
      <p:pic>
        <p:nvPicPr>
          <p:cNvPr id="43" name="Immagine 42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14167A9-D95C-9E8B-9F53-8EC32341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517" y="2241334"/>
            <a:ext cx="2252496" cy="22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2CB81-2AF4-F755-BE43-7930016B1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E31A0DF-18C1-0434-9AB3-A941E77B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B49E9B2F-7C12-0C64-3362-08F2E3E4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8BACDB1-BDF9-6364-7BF0-74FE8FA5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5686A3D-5360-D93F-B9EE-C6E5F0A0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C78C268-0E78-307A-280F-3AF93FB59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7F425A9-6812-5879-F362-CF7EFF9BA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363498-80C7-34B3-E110-151701021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8" y="2546748"/>
            <a:ext cx="1764503" cy="1764503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59F3906F-17C7-30E3-75DC-8F43D9C2B1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1" y="7853582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A4087AD-9416-8BE1-350B-AD260B22AE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90" y="7853582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6B1364-F077-64FF-CDE8-1286FE705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D7C983FB-41BD-087A-6817-9A41969FB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25" y="-1280702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E77C177A-FEAE-5A24-027E-1D4941BAF6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2" y="7590567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11579829-0565-9BC5-AFFB-6966DD7F7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819F5303-33F0-B0CC-C0C5-DA33DA87A0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693F13AF-B22C-B264-410D-0972A09F4C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0EB70908-D390-350C-A31F-76542B4E41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E5157A3-0B7D-8DEF-AF0B-51D2F180EF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2D4762-7F28-7AA0-9A12-EDBD94D9280B}"/>
              </a:ext>
            </a:extLst>
          </p:cNvPr>
          <p:cNvSpPr txBox="1"/>
          <p:nvPr/>
        </p:nvSpPr>
        <p:spPr>
          <a:xfrm>
            <a:off x="1527815" y="4722836"/>
            <a:ext cx="60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Lo stile definisce cosa presentare e come colorare ogni </a:t>
            </a:r>
            <a:r>
              <a:rPr lang="it-IT" b="1" dirty="0" err="1"/>
              <a:t>tile</a:t>
            </a:r>
            <a:endParaRPr lang="it-IT" b="1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79D2DDE-448A-59ED-4D96-AF56F424C910}"/>
              </a:ext>
            </a:extLst>
          </p:cNvPr>
          <p:cNvSpPr/>
          <p:nvPr/>
        </p:nvSpPr>
        <p:spPr>
          <a:xfrm>
            <a:off x="-2" y="-4230968"/>
            <a:ext cx="9144000" cy="2100930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FDF760F-9B04-5ECD-E337-2484A1D4AF8D}"/>
              </a:ext>
            </a:extLst>
          </p:cNvPr>
          <p:cNvSpPr/>
          <p:nvPr/>
        </p:nvSpPr>
        <p:spPr>
          <a:xfrm>
            <a:off x="0" y="9093254"/>
            <a:ext cx="9144000" cy="2223096"/>
          </a:xfrm>
          <a:prstGeom prst="rect">
            <a:avLst/>
          </a:prstGeom>
          <a:solidFill>
            <a:srgbClr val="36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68818A-5FBA-14D6-B3B7-8CC8A65AF459}"/>
              </a:ext>
            </a:extLst>
          </p:cNvPr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1947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AD2F-D7EC-9032-20B6-36870373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F6B2A5B-0415-A9C7-476D-377B9A0E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3CCA5646-FF4E-F35B-4FA2-05FB212CA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" y="-178998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E3719480-4D30-E205-FCD2-955E2F845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-509286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766C7249-36F5-3E89-29D1-156C422B3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709" y="3515062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DCAA0937-4413-1A3E-1099-DD48F84FA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5208" y="7081281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CA7C74C3-8A76-7BFD-0F64-8C13659F1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50" y="-1600774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780E6E5-6CE7-A119-F70D-FCE3C0441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21" y="2309093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EA5AC7A-CB83-FB9F-F717-4928FEDE0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73" y="3543017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74AD4AC0-B329-EBB8-5444-8A2CDB839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68" y="7487774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1B2E414-5464-FEC4-2CEB-11587886C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40" y="-1527858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65128889-3F00-DC2B-077B-7F0E6EAF78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8" y="2307577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EF48ECF-0CDA-B6D4-E3A0-396BB801E6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3" y="3528194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545328BE-D4F3-9D44-E704-ACE63BDDBA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0" y="7472502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575CEFE8-187D-0C02-86D7-DD2FE9B22B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2" y="-1448374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35BC6916-EA5A-14C8-0F65-36A02A7F0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50" y="1104985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BB211EF7-4655-CDAD-78D8-65A11AA2B2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632" y="407359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854C8029-EAC4-2C78-0A1B-AF2E19454E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32" y="6858000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756BA3-8BB9-2C5A-7D1A-B6C086E32215}"/>
              </a:ext>
            </a:extLst>
          </p:cNvPr>
          <p:cNvSpPr txBox="1"/>
          <p:nvPr/>
        </p:nvSpPr>
        <p:spPr>
          <a:xfrm>
            <a:off x="1527815" y="4722836"/>
            <a:ext cx="608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MapLibre</a:t>
            </a:r>
            <a:r>
              <a:rPr lang="it-IT" dirty="0"/>
              <a:t> si occupa di come gestire il rendering di ogni </a:t>
            </a:r>
            <a:r>
              <a:rPr lang="it-IT" dirty="0" err="1"/>
              <a:t>tile</a:t>
            </a:r>
            <a:r>
              <a:rPr lang="it-IT" dirty="0"/>
              <a:t>, anche la loro risoluzione per ottimizzare le risorse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5F227C-2C88-F8F4-FFFB-63E72E70E02C}"/>
              </a:ext>
            </a:extLst>
          </p:cNvPr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1135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9679-28D5-AF75-7FC0-7A25184F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D823B879-01F4-94B9-430C-B33CDE67F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5" name="Immagine 4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161E707C-E46C-E235-FF94-474B67E2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30" y="1394838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F0689FF9-0DF4-7796-4838-4A5F62B4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53" y="2404302"/>
            <a:ext cx="1018572" cy="1018572"/>
          </a:xfrm>
          <a:prstGeom prst="rect">
            <a:avLst/>
          </a:prstGeom>
        </p:spPr>
      </p:pic>
      <p:pic>
        <p:nvPicPr>
          <p:cNvPr id="7" name="Immagine 6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F8A57006-0CDA-50B4-B52B-E70364801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48" y="3422874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69E5D249-92E3-74EF-AEB6-976480C49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86" y="4432338"/>
            <a:ext cx="1018572" cy="1018572"/>
          </a:xfrm>
          <a:prstGeom prst="rect">
            <a:avLst/>
          </a:prstGeom>
        </p:spPr>
      </p:pic>
      <p:pic>
        <p:nvPicPr>
          <p:cNvPr id="9" name="Immagine 8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05D43CB2-04C9-FCE7-97C6-6CDBDE22B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15" y="1394838"/>
            <a:ext cx="1018572" cy="1018572"/>
          </a:xfrm>
          <a:prstGeom prst="rect">
            <a:avLst/>
          </a:prstGeom>
        </p:spPr>
      </p:pic>
      <p:pic>
        <p:nvPicPr>
          <p:cNvPr id="10" name="Immagine 9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4DF6D4CD-1C9B-58A8-B5F3-58E657D4FB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8" y="2410374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882DC09-0A28-47B4-35B7-5533CA4E2E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25" y="3428946"/>
            <a:ext cx="1018572" cy="1018572"/>
          </a:xfrm>
          <a:prstGeom prst="rect">
            <a:avLst/>
          </a:prstGeom>
        </p:spPr>
      </p:pic>
      <p:pic>
        <p:nvPicPr>
          <p:cNvPr id="12" name="Immagine 11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D8EFB33-3BDB-44C2-8CD4-B7C8159EDF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85" y="4441446"/>
            <a:ext cx="1018572" cy="1018572"/>
          </a:xfrm>
          <a:prstGeom prst="rect">
            <a:avLst/>
          </a:prstGeom>
        </p:spPr>
      </p:pic>
      <p:pic>
        <p:nvPicPr>
          <p:cNvPr id="13" name="Immagine 1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AC93767-B6FD-C197-1BB8-CE3210C6D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12" y="1393320"/>
            <a:ext cx="1018572" cy="1018572"/>
          </a:xfrm>
          <a:prstGeom prst="rect">
            <a:avLst/>
          </a:prstGeom>
        </p:spPr>
      </p:pic>
      <p:pic>
        <p:nvPicPr>
          <p:cNvPr id="14" name="Immagine 1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B854252F-934E-B439-126C-F8369A9451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0374"/>
            <a:ext cx="1018572" cy="1018572"/>
          </a:xfrm>
          <a:prstGeom prst="rect">
            <a:avLst/>
          </a:prstGeom>
        </p:spPr>
      </p:pic>
      <p:pic>
        <p:nvPicPr>
          <p:cNvPr id="15" name="Immagine 1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2D079F4-F2E1-4280-DD39-CF5A314C06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5" y="3428946"/>
            <a:ext cx="1018572" cy="1018572"/>
          </a:xfrm>
          <a:prstGeom prst="rect">
            <a:avLst/>
          </a:prstGeom>
        </p:spPr>
      </p:pic>
      <p:pic>
        <p:nvPicPr>
          <p:cNvPr id="16" name="Immagine 1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9637AD6-7D9A-6A85-1D6E-EE8CD4BA13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49" y="4426496"/>
            <a:ext cx="1018572" cy="1018572"/>
          </a:xfrm>
          <a:prstGeom prst="rect">
            <a:avLst/>
          </a:prstGeom>
        </p:spPr>
      </p:pic>
      <p:pic>
        <p:nvPicPr>
          <p:cNvPr id="17" name="Immagine 1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B8C991E2-61A5-401E-1F13-E159593964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1393320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9B4A06-B19B-7E20-D3AF-A8D1924D70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2" y="2410374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81B6335B-C19C-B61D-C76D-6B5A16E630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64" y="3428946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BB0E5BCD-66EB-A0FC-06DB-3BF2F82A03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84" y="4444482"/>
            <a:ext cx="1018572" cy="101857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BC5177-55E1-B166-C93B-2456DF55D393}"/>
              </a:ext>
            </a:extLst>
          </p:cNvPr>
          <p:cNvSpPr txBox="1"/>
          <p:nvPr/>
        </p:nvSpPr>
        <p:spPr>
          <a:xfrm>
            <a:off x="1515628" y="5796287"/>
            <a:ext cx="60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Fino a comporre l’intera mappa senza perdita di risoluzione</a:t>
            </a:r>
            <a:endParaRPr lang="it-IT" b="1" dirty="0"/>
          </a:p>
        </p:txBody>
      </p:sp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FC8DA338-56D3-B6C9-6720-B8831280E09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-1941734"/>
            <a:ext cx="1645133" cy="164513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9A79859-A43E-AEDB-1855-7CF7AF5388CC}"/>
              </a:ext>
            </a:extLst>
          </p:cNvPr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3513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9DD7-36AD-1C93-DFA4-911496A3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AED497-4118-C7EC-45C3-77C37AD8A50F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5C0925-5103-5470-90FD-37863494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4CC1F6-094D-4CFB-CC7A-8263D4C6850C}"/>
              </a:ext>
            </a:extLst>
          </p:cNvPr>
          <p:cNvSpPr txBox="1"/>
          <p:nvPr/>
        </p:nvSpPr>
        <p:spPr>
          <a:xfrm>
            <a:off x="476535" y="2365738"/>
            <a:ext cx="819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stile della mappa viene fornito da </a:t>
            </a:r>
            <a:r>
              <a:rPr lang="it-IT" dirty="0" err="1"/>
              <a:t>OpenFreeMap</a:t>
            </a:r>
            <a:r>
              <a:rPr lang="it-IT" dirty="0"/>
              <a:t>, un fornitore </a:t>
            </a:r>
            <a:r>
              <a:rPr lang="it-IT" b="1" dirty="0"/>
              <a:t>open source</a:t>
            </a:r>
            <a:r>
              <a:rPr lang="it-IT" dirty="0"/>
              <a:t> che permette di visualizzare mappe personalizzate, basandosi su dati di </a:t>
            </a:r>
            <a:r>
              <a:rPr lang="it-IT" b="1" dirty="0" err="1"/>
              <a:t>OpenStreetMap</a:t>
            </a:r>
            <a:endParaRPr lang="it-IT" b="1" dirty="0"/>
          </a:p>
        </p:txBody>
      </p:sp>
      <p:pic>
        <p:nvPicPr>
          <p:cNvPr id="42" name="Immagine 41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25A72CAE-210C-29E9-CD2D-B28F2901A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72" y="165912"/>
            <a:ext cx="1645133" cy="164513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94DBDF-697F-D3AC-07FD-85B7CA0AA03B}"/>
              </a:ext>
            </a:extLst>
          </p:cNvPr>
          <p:cNvSpPr txBox="1"/>
          <p:nvPr/>
        </p:nvSpPr>
        <p:spPr>
          <a:xfrm>
            <a:off x="3846205" y="680631"/>
            <a:ext cx="3648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 err="1">
                <a:solidFill>
                  <a:schemeClr val="bg1"/>
                </a:solidFill>
              </a:rPr>
              <a:t>OpenFreeMap</a:t>
            </a:r>
            <a:endParaRPr lang="it-IT" sz="44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444452-ECEB-DB56-EE01-A1AEC686A788}"/>
              </a:ext>
            </a:extLst>
          </p:cNvPr>
          <p:cNvSpPr txBox="1"/>
          <p:nvPr/>
        </p:nvSpPr>
        <p:spPr>
          <a:xfrm>
            <a:off x="1485752" y="4067863"/>
            <a:ext cx="61713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latin typeface="Consolas" panose="020B0609020204030204" pitchFamily="49" charset="0"/>
              </a:rPr>
              <a:t>https://tiles.openfreemap.org/styles/bright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B3C2BF-460F-ED55-6ECB-47518A0EF4EC}"/>
              </a:ext>
            </a:extLst>
          </p:cNvPr>
          <p:cNvSpPr txBox="1"/>
          <p:nvPr/>
        </p:nvSpPr>
        <p:spPr>
          <a:xfrm>
            <a:off x="2466975" y="3676925"/>
            <a:ext cx="420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link fornisce il JSON dello stile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196D8B-FAB5-7ED0-D6C0-2A87DCAEB53F}"/>
              </a:ext>
            </a:extLst>
          </p:cNvPr>
          <p:cNvSpPr txBox="1"/>
          <p:nvPr/>
        </p:nvSpPr>
        <p:spPr>
          <a:xfrm>
            <a:off x="1161918" y="5130920"/>
            <a:ext cx="1379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</a:rPr>
              <a:t>Vettoriale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995D16-1FFE-6252-F43C-9EBD5BD0EB06}"/>
              </a:ext>
            </a:extLst>
          </p:cNvPr>
          <p:cNvSpPr txBox="1"/>
          <p:nvPr/>
        </p:nvSpPr>
        <p:spPr>
          <a:xfrm>
            <a:off x="3846205" y="5105679"/>
            <a:ext cx="172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</a:rPr>
              <a:t>Compatibile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6B8E25-EC2F-ADDD-E02C-7B552D13D1FB}"/>
              </a:ext>
            </a:extLst>
          </p:cNvPr>
          <p:cNvSpPr txBox="1"/>
          <p:nvPr/>
        </p:nvSpPr>
        <p:spPr>
          <a:xfrm>
            <a:off x="6872004" y="5105679"/>
            <a:ext cx="1274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196B24"/>
                </a:solidFill>
              </a:rPr>
              <a:t>Gratuito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487032-8D41-6D93-0940-D5A35AC4720E}"/>
              </a:ext>
            </a:extLst>
          </p:cNvPr>
          <p:cNvSpPr txBox="1"/>
          <p:nvPr/>
        </p:nvSpPr>
        <p:spPr>
          <a:xfrm>
            <a:off x="862605" y="5626461"/>
            <a:ext cx="1977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risoluzione grafica altissima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5C6CD9-5E07-61E2-619C-3C9F2831E6BF}"/>
              </a:ext>
            </a:extLst>
          </p:cNvPr>
          <p:cNvSpPr txBox="1"/>
          <p:nvPr/>
        </p:nvSpPr>
        <p:spPr>
          <a:xfrm>
            <a:off x="3846205" y="562646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</a:t>
            </a:r>
            <a:r>
              <a:rPr lang="it-IT" dirty="0" err="1"/>
              <a:t>MapLibre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AD3AA7-FFD8-4419-5E88-041B477B302D}"/>
              </a:ext>
            </a:extLst>
          </p:cNvPr>
          <p:cNvSpPr txBox="1"/>
          <p:nvPr/>
        </p:nvSpPr>
        <p:spPr>
          <a:xfrm>
            <a:off x="6513317" y="5626461"/>
            <a:ext cx="196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Nessun limite di utilizzo o accesso</a:t>
            </a:r>
          </a:p>
        </p:txBody>
      </p:sp>
      <p:pic>
        <p:nvPicPr>
          <p:cNvPr id="17" name="Immagine 16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47F2DC81-E5E6-9466-8EAD-3A6085CF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41" y="-1977995"/>
            <a:ext cx="4205735" cy="1682294"/>
          </a:xfrm>
          <a:prstGeom prst="rect">
            <a:avLst/>
          </a:prstGeom>
        </p:spPr>
      </p:pic>
      <p:pic>
        <p:nvPicPr>
          <p:cNvPr id="3" name="Immagine 2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808C0422-9197-F5F9-2D81-6247263EE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64" y="1643576"/>
            <a:ext cx="1018572" cy="1018572"/>
          </a:xfrm>
          <a:prstGeom prst="rect">
            <a:avLst/>
          </a:prstGeom>
        </p:spPr>
      </p:pic>
      <p:pic>
        <p:nvPicPr>
          <p:cNvPr id="6" name="Immagine 5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10FF9940-28B2-0E61-BF60-3B7B32B28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7" y="2653040"/>
            <a:ext cx="1018572" cy="1018572"/>
          </a:xfrm>
          <a:prstGeom prst="rect">
            <a:avLst/>
          </a:prstGeom>
        </p:spPr>
      </p:pic>
      <p:pic>
        <p:nvPicPr>
          <p:cNvPr id="8" name="Immagine 7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5003C61D-4DFC-3C15-97C5-08F18A8CE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682" y="3671612"/>
            <a:ext cx="1018572" cy="1018572"/>
          </a:xfrm>
          <a:prstGeom prst="rect">
            <a:avLst/>
          </a:prstGeom>
        </p:spPr>
      </p:pic>
      <p:pic>
        <p:nvPicPr>
          <p:cNvPr id="11" name="Immagine 10" descr="Immagine che contiene testo, mapp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10A784DF-CC82-0AA1-5AF1-54C8CE690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620" y="4681076"/>
            <a:ext cx="1018572" cy="1018572"/>
          </a:xfrm>
          <a:prstGeom prst="rect">
            <a:avLst/>
          </a:prstGeom>
        </p:spPr>
      </p:pic>
      <p:pic>
        <p:nvPicPr>
          <p:cNvPr id="18" name="Immagine 17" descr="Immagine che contiene testo, schermata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54D4A98B-FEB1-7E4C-F90C-BE7EC7C85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49" y="1643576"/>
            <a:ext cx="1018572" cy="1018572"/>
          </a:xfrm>
          <a:prstGeom prst="rect">
            <a:avLst/>
          </a:prstGeom>
        </p:spPr>
      </p:pic>
      <p:pic>
        <p:nvPicPr>
          <p:cNvPr id="19" name="Immagine 18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8B444E3-6F52-77DE-B114-67212336B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62" y="2659112"/>
            <a:ext cx="1018572" cy="1018572"/>
          </a:xfrm>
          <a:prstGeom prst="rect">
            <a:avLst/>
          </a:prstGeom>
        </p:spPr>
      </p:pic>
      <p:pic>
        <p:nvPicPr>
          <p:cNvPr id="20" name="Immagine 1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E6A9CF08-1A99-F1E3-915B-4CC7D3CDF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59" y="3677684"/>
            <a:ext cx="1018572" cy="1018572"/>
          </a:xfrm>
          <a:prstGeom prst="rect">
            <a:avLst/>
          </a:prstGeom>
        </p:spPr>
      </p:pic>
      <p:pic>
        <p:nvPicPr>
          <p:cNvPr id="21" name="Immagine 20" descr="Immagine che contiene mapp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A209FB8C-E177-275F-B215-5D34C1013A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319" y="4690184"/>
            <a:ext cx="1018572" cy="1018572"/>
          </a:xfrm>
          <a:prstGeom prst="rect">
            <a:avLst/>
          </a:prstGeom>
        </p:spPr>
      </p:pic>
      <p:pic>
        <p:nvPicPr>
          <p:cNvPr id="23" name="Immagine 22" descr="Immagine che contiene schermata, testo, Piano, diagramma&#10;&#10;Il contenuto generato dall'IA potrebbe non essere corretto.">
            <a:extLst>
              <a:ext uri="{FF2B5EF4-FFF2-40B4-BE49-F238E27FC236}">
                <a16:creationId xmlns:a16="http://schemas.microsoft.com/office/drawing/2014/main" id="{B6F6929D-882C-F0D9-64A4-2A5D906F2A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646" y="1642058"/>
            <a:ext cx="1018572" cy="1018572"/>
          </a:xfrm>
          <a:prstGeom prst="rect">
            <a:avLst/>
          </a:prstGeom>
        </p:spPr>
      </p:pic>
      <p:pic>
        <p:nvPicPr>
          <p:cNvPr id="24" name="Immagine 23" descr="Immagine che contiene testo, mapp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468E6FAA-B8CD-3B14-8A82-2B03C6A7DE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34" y="2659112"/>
            <a:ext cx="1018572" cy="1018572"/>
          </a:xfrm>
          <a:prstGeom prst="rect">
            <a:avLst/>
          </a:prstGeom>
        </p:spPr>
      </p:pic>
      <p:pic>
        <p:nvPicPr>
          <p:cNvPr id="25" name="Immagine 24" descr="Immagine che contiene mapp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CFD74D41-5051-33EA-5389-A79125E09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829" y="3677684"/>
            <a:ext cx="1018572" cy="1018572"/>
          </a:xfrm>
          <a:prstGeom prst="rect">
            <a:avLst/>
          </a:prstGeom>
        </p:spPr>
      </p:pic>
      <p:pic>
        <p:nvPicPr>
          <p:cNvPr id="26" name="Immagine 25" descr="Immagine che contiene testo, mappa, Piano&#10;&#10;Il contenuto generato dall'IA potrebbe non essere corretto.">
            <a:extLst>
              <a:ext uri="{FF2B5EF4-FFF2-40B4-BE49-F238E27FC236}">
                <a16:creationId xmlns:a16="http://schemas.microsoft.com/office/drawing/2014/main" id="{3BD9DB86-EF61-C848-B631-10E26F7896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883" y="4675234"/>
            <a:ext cx="1018572" cy="1018572"/>
          </a:xfrm>
          <a:prstGeom prst="rect">
            <a:avLst/>
          </a:prstGeom>
        </p:spPr>
      </p:pic>
      <p:pic>
        <p:nvPicPr>
          <p:cNvPr id="27" name="Immagine 26" descr="Immagine che contiene mappa, testo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03B5497A-DDBA-BCA2-B3FC-03EA337531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1642058"/>
            <a:ext cx="1018572" cy="1018572"/>
          </a:xfrm>
          <a:prstGeom prst="rect">
            <a:avLst/>
          </a:prstGeom>
        </p:spPr>
      </p:pic>
      <p:pic>
        <p:nvPicPr>
          <p:cNvPr id="28" name="Immagine 27" descr="Immagine che contiene testo, mapp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A1528ABB-CBC2-6DE3-86D5-D0A872F233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6" y="2659112"/>
            <a:ext cx="1018572" cy="1018572"/>
          </a:xfrm>
          <a:prstGeom prst="rect">
            <a:avLst/>
          </a:prstGeom>
        </p:spPr>
      </p:pic>
      <p:pic>
        <p:nvPicPr>
          <p:cNvPr id="29" name="Immagine 28" descr="Immagine che contiene Piano, testo,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331E4742-613B-3823-BD2D-FC94835E0F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398" y="3677684"/>
            <a:ext cx="1018572" cy="1018572"/>
          </a:xfrm>
          <a:prstGeom prst="rect">
            <a:avLst/>
          </a:prstGeom>
        </p:spPr>
      </p:pic>
      <p:pic>
        <p:nvPicPr>
          <p:cNvPr id="30" name="Immagine 29" descr="Immagine che contiene testo, schermata, mappa, Carattere&#10;&#10;Il contenuto generato dall'IA potrebbe non essere corretto.">
            <a:extLst>
              <a:ext uri="{FF2B5EF4-FFF2-40B4-BE49-F238E27FC236}">
                <a16:creationId xmlns:a16="http://schemas.microsoft.com/office/drawing/2014/main" id="{CC5CD0D3-EBD2-DF8F-884D-F7FD0BD244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18" y="4693220"/>
            <a:ext cx="1018572" cy="101857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5D97BA5-4DC8-CD93-56D9-804DB0AC5D38}"/>
              </a:ext>
            </a:extLst>
          </p:cNvPr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62011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52E9AC-42FF-F749-85CA-2F842DC812E4}"/>
              </a:ext>
            </a:extLst>
          </p:cNvPr>
          <p:cNvSpPr txBox="1"/>
          <p:nvPr/>
        </p:nvSpPr>
        <p:spPr>
          <a:xfrm>
            <a:off x="143515" y="3823668"/>
            <a:ext cx="546999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Contestualizzazione</a:t>
            </a:r>
            <a:r>
              <a:rPr lang="en-U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4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problema</a:t>
            </a:r>
            <a:endParaRPr lang="en-US" sz="44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906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1E2C3-DF4C-C2C2-E68D-2BDE0848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7BF004-11E7-6CAD-C80F-AC7A742F5571}"/>
              </a:ext>
            </a:extLst>
          </p:cNvPr>
          <p:cNvSpPr/>
          <p:nvPr/>
        </p:nvSpPr>
        <p:spPr>
          <a:xfrm>
            <a:off x="0" y="-1278"/>
            <a:ext cx="9144000" cy="2100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6F7969-B7F8-A2DF-D763-2817A30F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"/>
            <a:ext cx="936104" cy="93610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DC745BD-9617-3CBC-46EF-A15A35FFD5D9}"/>
              </a:ext>
            </a:extLst>
          </p:cNvPr>
          <p:cNvSpPr txBox="1"/>
          <p:nvPr/>
        </p:nvSpPr>
        <p:spPr>
          <a:xfrm>
            <a:off x="771920" y="2887620"/>
            <a:ext cx="790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completare le informazioni fornite da </a:t>
            </a:r>
            <a:r>
              <a:rPr lang="it-IT" dirty="0" err="1"/>
              <a:t>OpenFreeMap</a:t>
            </a:r>
            <a:r>
              <a:rPr lang="it-IT" dirty="0"/>
              <a:t> utilizziamo un tool fornito direttamente da </a:t>
            </a:r>
            <a:r>
              <a:rPr lang="it-IT" dirty="0" err="1"/>
              <a:t>OpenStreetMap</a:t>
            </a:r>
            <a:r>
              <a:rPr lang="it-IT" dirty="0"/>
              <a:t>.</a:t>
            </a:r>
            <a:endParaRPr lang="it-IT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5E0B20-8EB1-8BD0-22CD-B1C0F439144B}"/>
              </a:ext>
            </a:extLst>
          </p:cNvPr>
          <p:cNvSpPr txBox="1"/>
          <p:nvPr/>
        </p:nvSpPr>
        <p:spPr>
          <a:xfrm>
            <a:off x="771920" y="3599131"/>
            <a:ext cx="706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OverPass</a:t>
            </a:r>
            <a:r>
              <a:rPr lang="it-IT" dirty="0"/>
              <a:t> è una </a:t>
            </a:r>
            <a:r>
              <a:rPr lang="it-IT" b="1" dirty="0" err="1"/>
              <a:t>read-only</a:t>
            </a:r>
            <a:r>
              <a:rPr lang="it-IT" b="1" dirty="0"/>
              <a:t> API </a:t>
            </a:r>
            <a:r>
              <a:rPr lang="it-IT" dirty="0"/>
              <a:t>interrogabile in linguaggio </a:t>
            </a:r>
            <a:r>
              <a:rPr lang="it-IT" i="1" dirty="0" err="1"/>
              <a:t>Overpass</a:t>
            </a:r>
            <a:r>
              <a:rPr lang="it-IT" i="1" dirty="0"/>
              <a:t> QL</a:t>
            </a:r>
          </a:p>
        </p:txBody>
      </p:sp>
      <p:pic>
        <p:nvPicPr>
          <p:cNvPr id="18" name="Immagine 17" descr="Immagine che contiene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1F1E0BED-8980-9813-B8C6-1B1472DF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32" y="208040"/>
            <a:ext cx="4205735" cy="168229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49DBCB4-448C-B9DB-B65A-67A2617EF4CC}"/>
              </a:ext>
            </a:extLst>
          </p:cNvPr>
          <p:cNvSpPr txBox="1"/>
          <p:nvPr/>
        </p:nvSpPr>
        <p:spPr>
          <a:xfrm>
            <a:off x="771920" y="2308970"/>
            <a:ext cx="418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OpenFreeMap</a:t>
            </a:r>
            <a:r>
              <a:rPr lang="it-IT" dirty="0"/>
              <a:t> non fornisce la proprietà:</a:t>
            </a:r>
            <a:endParaRPr lang="it-IT" b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243EF1B-6FC7-C679-FBAE-1CD34F23E4FB}"/>
              </a:ext>
            </a:extLst>
          </p:cNvPr>
          <p:cNvSpPr txBox="1"/>
          <p:nvPr/>
        </p:nvSpPr>
        <p:spPr>
          <a:xfrm>
            <a:off x="5034232" y="2308970"/>
            <a:ext cx="202882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196B24"/>
                </a:solidFill>
              </a:rPr>
              <a:t>"</a:t>
            </a:r>
            <a:r>
              <a:rPr lang="it-IT" dirty="0" err="1">
                <a:solidFill>
                  <a:srgbClr val="196B24"/>
                </a:solidFill>
              </a:rPr>
              <a:t>wheelchair</a:t>
            </a:r>
            <a:r>
              <a:rPr lang="it-IT" dirty="0">
                <a:solidFill>
                  <a:srgbClr val="196B24"/>
                </a:solidFill>
              </a:rPr>
              <a:t>"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4DFF1CD-482E-3627-087C-CC5C0F277002}"/>
              </a:ext>
            </a:extLst>
          </p:cNvPr>
          <p:cNvSpPr txBox="1"/>
          <p:nvPr/>
        </p:nvSpPr>
        <p:spPr>
          <a:xfrm>
            <a:off x="2005495" y="4195941"/>
            <a:ext cx="513300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out:json</a:t>
            </a:r>
            <a:r>
              <a:rPr lang="en-US" dirty="0">
                <a:solidFill>
                  <a:schemeClr val="accent2"/>
                </a:solidFill>
              </a:rPr>
              <a:t>][timeout:25];</a:t>
            </a:r>
            <a:br>
              <a:rPr lang="en-US" dirty="0"/>
            </a:b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nwr</a:t>
            </a:r>
            <a:r>
              <a:rPr lang="en-US" dirty="0"/>
              <a:t>[</a:t>
            </a:r>
            <a:r>
              <a:rPr lang="en-US" dirty="0">
                <a:solidFill>
                  <a:srgbClr val="196B24"/>
                </a:solidFill>
              </a:rPr>
              <a:t>"amenity"</a:t>
            </a:r>
            <a:r>
              <a:rPr lang="en-US" dirty="0"/>
              <a:t>][</a:t>
            </a:r>
            <a:r>
              <a:rPr lang="en-US" dirty="0">
                <a:solidFill>
                  <a:srgbClr val="196B24"/>
                </a:solidFill>
              </a:rPr>
              <a:t>"name"</a:t>
            </a:r>
            <a:r>
              <a:rPr lang="en-US" dirty="0"/>
              <a:t>](around:2000, </a:t>
            </a:r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lat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lon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nwr</a:t>
            </a:r>
            <a:r>
              <a:rPr lang="en-US" dirty="0"/>
              <a:t>[</a:t>
            </a:r>
            <a:r>
              <a:rPr lang="en-US" dirty="0">
                <a:solidFill>
                  <a:srgbClr val="196B24"/>
                </a:solidFill>
              </a:rPr>
              <a:t>"shop"</a:t>
            </a:r>
            <a:r>
              <a:rPr lang="en-US" dirty="0"/>
              <a:t>](around:2000, </a:t>
            </a:r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lat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 err="1">
                <a:solidFill>
                  <a:schemeClr val="accent2"/>
                </a:solidFill>
              </a:rPr>
              <a:t>lon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);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out center;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41BE430-4DCB-400D-5293-A6F8DEFECAA4}"/>
              </a:ext>
            </a:extLst>
          </p:cNvPr>
          <p:cNvSpPr txBox="1"/>
          <p:nvPr/>
        </p:nvSpPr>
        <p:spPr>
          <a:xfrm>
            <a:off x="1507393" y="6177745"/>
            <a:ext cx="61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query viene fatta su una zona limitata, quella visualizzata</a:t>
            </a:r>
            <a:endParaRPr lang="it-IT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8E765D-7D2C-CB78-EE22-7683F4980FD9}"/>
              </a:ext>
            </a:extLst>
          </p:cNvPr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9902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29" name="Immagine 28" descr="Immagine che contiene Elementi grafici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4E1ED46B-73FC-E765-880A-21C63E77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04" y="1763969"/>
            <a:ext cx="1673141" cy="1470893"/>
          </a:xfrm>
          <a:prstGeom prst="rect">
            <a:avLst/>
          </a:prstGeom>
        </p:spPr>
      </p:pic>
      <p:pic>
        <p:nvPicPr>
          <p:cNvPr id="4" name="Immagine 3" descr="Immagine che contiene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B0E25369-60AB-9AE2-137D-141AB896A8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40" y="1984031"/>
            <a:ext cx="1250831" cy="1250831"/>
          </a:xfrm>
          <a:prstGeom prst="rect">
            <a:avLst/>
          </a:prstGeom>
        </p:spPr>
      </p:pic>
      <p:pic>
        <p:nvPicPr>
          <p:cNvPr id="6" name="Immagine 5" descr="Immagine che contiene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1E98AD9-C4A5-0BFF-825C-8991929A18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87" y="2684396"/>
            <a:ext cx="1902698" cy="1902698"/>
          </a:xfrm>
          <a:prstGeom prst="rect">
            <a:avLst/>
          </a:prstGeom>
        </p:spPr>
      </p:pic>
      <p:pic>
        <p:nvPicPr>
          <p:cNvPr id="10" name="Immagine 9" descr="Immagine che contiene cerchio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0344095F-9BD5-BD40-E0DC-BC1621BAD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5" y="2270905"/>
            <a:ext cx="2316189" cy="231618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393A75-502D-5184-A53D-6E54914B00BE}"/>
              </a:ext>
            </a:extLst>
          </p:cNvPr>
          <p:cNvSpPr txBox="1"/>
          <p:nvPr/>
        </p:nvSpPr>
        <p:spPr>
          <a:xfrm>
            <a:off x="1294901" y="5137832"/>
            <a:ext cx="656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Abbiamo visto come </a:t>
            </a:r>
            <a:r>
              <a:rPr lang="it-IT" dirty="0" err="1"/>
              <a:t>MapLibre</a:t>
            </a:r>
            <a:r>
              <a:rPr lang="it-IT" dirty="0"/>
              <a:t> si interfaccia con </a:t>
            </a:r>
            <a:r>
              <a:rPr lang="it-IT" dirty="0" err="1"/>
              <a:t>OpenStreetMap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3F0651-5636-A67F-D6FF-2EEDF8998116}"/>
              </a:ext>
            </a:extLst>
          </p:cNvPr>
          <p:cNvSpPr txBox="1"/>
          <p:nvPr/>
        </p:nvSpPr>
        <p:spPr>
          <a:xfrm>
            <a:off x="1544805" y="5598729"/>
            <a:ext cx="605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Non lo fa direttamente, OSM fornisce dati grezzi attraverso un’infrastruttura poco performante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7E61230-E58D-87E6-D7C6-800D844159B3}"/>
              </a:ext>
            </a:extLst>
          </p:cNvPr>
          <p:cNvSpPr/>
          <p:nvPr/>
        </p:nvSpPr>
        <p:spPr>
          <a:xfrm flipH="1">
            <a:off x="2568886" y="3478236"/>
            <a:ext cx="4006228" cy="28980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3BC7C8-3539-6291-5720-FAD5EDF90DA7}"/>
              </a:ext>
            </a:extLst>
          </p:cNvPr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56336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dirty="0"/>
              <a:t>In futuro prevediamo di inserire ulteriori funzionalità che rendano l’applicazione esaustiva da ogni punto di vista, infatti prevediamo di implementarla con:</a:t>
            </a:r>
          </a:p>
          <a:p>
            <a:r>
              <a:rPr lang="it-IT" dirty="0"/>
              <a:t>Calcolo del percorso per poter raggiungere una destinazione;</a:t>
            </a:r>
          </a:p>
          <a:p>
            <a:r>
              <a:rPr lang="it-IT" dirty="0"/>
              <a:t>Possibilità di inserire recensioni, in merito all’accessibilità, solo per gli utenti registrati;</a:t>
            </a:r>
          </a:p>
          <a:p>
            <a:r>
              <a:rPr lang="it-IT" dirty="0"/>
              <a:t>Aggiungere informazioni anche riguardanti i mezzi di trasporto;</a:t>
            </a:r>
          </a:p>
          <a:p>
            <a:r>
              <a:rPr lang="it-IT" dirty="0"/>
              <a:t>Registrare le cronologia di ricerca degli utenti.</a:t>
            </a:r>
          </a:p>
          <a:p>
            <a:pPr marL="0" indent="0">
              <a:buNone/>
            </a:pPr>
            <a:r>
              <a:rPr lang="it-IT" dirty="0"/>
              <a:t>Inoltre pensiamo che possa risultare agevole includere un sito web che sia conforme con ciò che è stato realizzato come </a:t>
            </a:r>
            <a:r>
              <a:rPr lang="it-IT" dirty="0" err="1"/>
              <a:t>app</a:t>
            </a:r>
            <a:r>
              <a:rPr lang="it-IT" dirty="0"/>
              <a:t> per mobile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Nel complesso, il lavoro svolto ha prodotto risultati soddisfacenti e in linea con le aspettative iniziali. Pur essendo consapevoli che alcuni obiettivi prefissati non sono stati ancora pienamente raggiunti, riteniamo che l’applicazione rappresenti una solida base su cui continuare a lavorare. Le funzionalità attualmente implementate riflettono correttamente la filosofia progettuale iniziale e pongono le fondamenta per futuri miglioramenti e sviluppi, che consentiranno di completare e perfezionare il progetto nel tempo.</a:t>
            </a:r>
          </a:p>
          <a:p>
            <a:endParaRPr lang="it-IT" dirty="0"/>
          </a:p>
        </p:txBody>
      </p:sp>
      <p:sp>
        <p:nvSpPr>
          <p:cNvPr id="4" name="Titolo 1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92D050"/>
                </a:solidFill>
              </a:rPr>
              <a:t>Sviluppi futuri e conclusioni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85392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229600" cy="1143000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92D050"/>
                </a:solidFill>
              </a:rPr>
              <a:t>Grazie per l’attenzione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32" y="3976439"/>
            <a:ext cx="2057143" cy="1904762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107503" y="270892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657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CC972-BC88-870F-BA0F-7F2DCC3AD7F9}"/>
              </a:ext>
            </a:extLst>
          </p:cNvPr>
          <p:cNvSpPr txBox="1"/>
          <p:nvPr/>
        </p:nvSpPr>
        <p:spPr>
          <a:xfrm>
            <a:off x="360759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Alcuni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dati</a:t>
            </a:r>
            <a:r>
              <a:rPr lang="en-US" sz="3100" dirty="0">
                <a:latin typeface="+mj-lt"/>
                <a:ea typeface="+mj-ea"/>
                <a:cs typeface="+mj-cs"/>
              </a:rPr>
              <a:t> di interesse:</a:t>
            </a:r>
            <a:endParaRPr lang="en-US" sz="3100" dirty="0">
              <a:latin typeface="+mj-lt"/>
              <a:ea typeface="Calibri"/>
              <a:cs typeface="Calibri"/>
            </a:endParaRPr>
          </a:p>
        </p:txBody>
      </p:sp>
      <p:pic>
        <p:nvPicPr>
          <p:cNvPr id="7" name="Picture 6" descr="10 Little Reminders Nature Gives Us When Life Gets Loud – The Nature ...">
            <a:extLst>
              <a:ext uri="{FF2B5EF4-FFF2-40B4-BE49-F238E27FC236}">
                <a16:creationId xmlns:a16="http://schemas.microsoft.com/office/drawing/2014/main" id="{E0ACBC13-D58D-1511-6C33-4BCA195F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66" b="2318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891D3-0EA9-AAA6-AA27-AB439BA2A18F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Il 15.8% degli adulti tra i 65 e 74 anni presentano limitazioni motorie. Andando ad includere anche la popolazione affetta da impedimenti visivi ed uditi, la percentuale aumenta considerevolmente.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C40645-2064-749E-80EB-DAC8CAE3C16D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9608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F3AE05-4C6F-DD87-91D4-17960EA24B88}"/>
              </a:ext>
            </a:extLst>
          </p:cNvPr>
          <p:cNvSpPr txBox="1"/>
          <p:nvPr/>
        </p:nvSpPr>
        <p:spPr>
          <a:xfrm>
            <a:off x="174269" y="4059444"/>
            <a:ext cx="42193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Stato dell'arte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9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7EB01-DF67-4B98-8ED0-FBE073BD1755}"/>
              </a:ext>
            </a:extLst>
          </p:cNvPr>
          <p:cNvSpPr txBox="1"/>
          <p:nvPr/>
        </p:nvSpPr>
        <p:spPr>
          <a:xfrm>
            <a:off x="257278" y="3733564"/>
            <a:ext cx="3115866" cy="24780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OpenStreetMap</a:t>
            </a:r>
          </a:p>
        </p:txBody>
      </p:sp>
      <p:pic>
        <p:nvPicPr>
          <p:cNvPr id="6" name="Picture 5" descr="Paper maps are making a comeback: What’s behind the trend?">
            <a:extLst>
              <a:ext uri="{FF2B5EF4-FFF2-40B4-BE49-F238E27FC236}">
                <a16:creationId xmlns:a16="http://schemas.microsoft.com/office/drawing/2014/main" id="{5689426E-C1D7-48D0-AFF5-CB46AC75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b="2052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1E9EC-330C-D456-84B8-9608A053F843}"/>
              </a:ext>
            </a:extLst>
          </p:cNvPr>
          <p:cNvSpPr txBox="1"/>
          <p:nvPr/>
        </p:nvSpPr>
        <p:spPr>
          <a:xfrm>
            <a:off x="338435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Tecnologia</a:t>
            </a:r>
            <a:r>
              <a:rPr lang="en-US" sz="1600" dirty="0"/>
              <a:t> open source </a:t>
            </a:r>
            <a:r>
              <a:rPr lang="en-US" sz="1600" dirty="0" err="1"/>
              <a:t>che</a:t>
            </a:r>
            <a:r>
              <a:rPr lang="en-US" sz="1600" dirty="0"/>
              <a:t> </a:t>
            </a:r>
            <a:r>
              <a:rPr lang="en-US" sz="1600" dirty="0" err="1"/>
              <a:t>permette</a:t>
            </a:r>
            <a:r>
              <a:rPr lang="en-US" sz="1600" dirty="0"/>
              <a:t> di </a:t>
            </a:r>
            <a:r>
              <a:rPr lang="en-US" sz="1600" dirty="0" err="1"/>
              <a:t>accedere</a:t>
            </a:r>
            <a:r>
              <a:rPr lang="en-US" sz="1600" dirty="0"/>
              <a:t> a informazioni geografiche.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/>
                <a:cs typeface="Calibri"/>
              </a:rPr>
              <a:t>Una </a:t>
            </a:r>
            <a:r>
              <a:rPr lang="en-US" sz="1600" dirty="0" err="1">
                <a:ea typeface="Calibri"/>
                <a:cs typeface="Calibri"/>
              </a:rPr>
              <a:t>parola</a:t>
            </a:r>
            <a:r>
              <a:rPr lang="en-US" sz="1600" dirty="0">
                <a:ea typeface="Calibri"/>
                <a:cs typeface="Calibri"/>
              </a:rPr>
              <a:t>: </a:t>
            </a:r>
            <a:r>
              <a:rPr lang="en-US" sz="1600" dirty="0" err="1">
                <a:ea typeface="Calibri"/>
                <a:cs typeface="Calibri"/>
              </a:rPr>
              <a:t>condivisione</a:t>
            </a:r>
            <a:r>
              <a:rPr lang="en-US" sz="1600" dirty="0">
                <a:ea typeface="Calibri"/>
                <a:cs typeface="Calibri"/>
              </a:rPr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/>
                <a:cs typeface="Calibri"/>
              </a:rPr>
              <a:t>Un punto di </a:t>
            </a:r>
            <a:r>
              <a:rPr lang="en-US" sz="1600" dirty="0" err="1">
                <a:ea typeface="Calibri"/>
                <a:cs typeface="Calibri"/>
              </a:rPr>
              <a:t>partenza</a:t>
            </a:r>
            <a:r>
              <a:rPr lang="en-US" sz="1600" dirty="0">
                <a:ea typeface="Calibri"/>
                <a:cs typeface="Calibri"/>
              </a:rPr>
              <a:t> per tanti </a:t>
            </a:r>
            <a:r>
              <a:rPr lang="en-US" sz="1600" dirty="0" err="1">
                <a:ea typeface="Calibri"/>
                <a:cs typeface="Calibri"/>
              </a:rPr>
              <a:t>progetti</a:t>
            </a:r>
            <a:r>
              <a:rPr lang="en-US" sz="1600" dirty="0">
                <a:ea typeface="Calibri"/>
                <a:cs typeface="Calibri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8">
            <a:extLst>
              <a:ext uri="{FF2B5EF4-FFF2-40B4-BE49-F238E27FC236}">
                <a16:creationId xmlns:a16="http://schemas.microsoft.com/office/drawing/2014/main" id="{6581D52C-CFE2-3D61-4A0E-51D264A6EACA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8449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DA0C55-9E90-38EC-6F85-BC61F77281B7}"/>
              </a:ext>
            </a:extLst>
          </p:cNvPr>
          <p:cNvSpPr txBox="1"/>
          <p:nvPr/>
        </p:nvSpPr>
        <p:spPr>
          <a:xfrm>
            <a:off x="266685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Kimap</a:t>
            </a:r>
          </a:p>
        </p:txBody>
      </p:sp>
      <p:pic>
        <p:nvPicPr>
          <p:cNvPr id="6" name="Picture 5" descr="What is Community? – Sociology of Community">
            <a:extLst>
              <a:ext uri="{FF2B5EF4-FFF2-40B4-BE49-F238E27FC236}">
                <a16:creationId xmlns:a16="http://schemas.microsoft.com/office/drawing/2014/main" id="{482DCDF6-3416-446C-A58B-6CD1937E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0" r="3028" b="-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1F2BB-D326-8080-3686-57A60214C23A}"/>
              </a:ext>
            </a:extLst>
          </p:cNvPr>
          <p:cNvSpPr txBox="1"/>
          <p:nvPr/>
        </p:nvSpPr>
        <p:spPr>
          <a:xfrm>
            <a:off x="3374949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Applicazione</a:t>
            </a:r>
            <a:r>
              <a:rPr lang="en-US" sz="1600" dirty="0"/>
              <a:t> </a:t>
            </a:r>
            <a:r>
              <a:rPr lang="en-US" sz="1600" dirty="0" err="1"/>
              <a:t>disponibile</a:t>
            </a:r>
            <a:r>
              <a:rPr lang="en-US" sz="1600" dirty="0"/>
              <a:t> </a:t>
            </a:r>
            <a:r>
              <a:rPr lang="en-US" sz="1600" dirty="0" err="1"/>
              <a:t>presso</a:t>
            </a:r>
            <a:r>
              <a:rPr lang="en-US" sz="1600" dirty="0"/>
              <a:t> </a:t>
            </a:r>
            <a:r>
              <a:rPr lang="en-US" sz="1600" dirty="0" err="1"/>
              <a:t>i</a:t>
            </a:r>
            <a:r>
              <a:rPr lang="en-US" sz="1600" dirty="0"/>
              <a:t> </a:t>
            </a:r>
            <a:r>
              <a:rPr lang="en-US" sz="1600" dirty="0" err="1"/>
              <a:t>vari</a:t>
            </a:r>
            <a:r>
              <a:rPr lang="en-US" sz="1600" dirty="0"/>
              <a:t> store di </a:t>
            </a:r>
            <a:r>
              <a:rPr lang="en-US" sz="1600" dirty="0" err="1"/>
              <a:t>applicazione</a:t>
            </a:r>
            <a:r>
              <a:rPr lang="en-US" sz="1600" dirty="0"/>
              <a:t>. Presenta la </a:t>
            </a:r>
            <a:r>
              <a:rPr lang="en-US" sz="1600" dirty="0" err="1"/>
              <a:t>possibilità</a:t>
            </a:r>
            <a:r>
              <a:rPr lang="en-US" sz="1600" dirty="0"/>
              <a:t> di </a:t>
            </a:r>
            <a:r>
              <a:rPr lang="en-US" sz="1600" dirty="0" err="1"/>
              <a:t>partecipare</a:t>
            </a:r>
            <a:r>
              <a:rPr lang="en-US" sz="1600" dirty="0"/>
              <a:t> ad </a:t>
            </a:r>
            <a:r>
              <a:rPr lang="en-US" sz="1600" dirty="0" err="1"/>
              <a:t>eventi</a:t>
            </a:r>
            <a:r>
              <a:rPr lang="en-US" sz="1600" dirty="0"/>
              <a:t> ed </a:t>
            </a:r>
            <a:r>
              <a:rPr lang="en-US" sz="1600" dirty="0" err="1"/>
              <a:t>entrare</a:t>
            </a:r>
            <a:r>
              <a:rPr lang="en-US" sz="1600" dirty="0"/>
              <a:t> a far </a:t>
            </a:r>
            <a:r>
              <a:rPr lang="en-US" sz="1600" dirty="0" err="1"/>
              <a:t>parte</a:t>
            </a:r>
            <a:r>
              <a:rPr lang="en-US" sz="1600" dirty="0"/>
              <a:t> di community.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a typeface="Calibri"/>
                <a:cs typeface="Calibri"/>
              </a:rPr>
              <a:t>Aspetto</a:t>
            </a:r>
            <a:r>
              <a:rPr lang="en-US" sz="1600" dirty="0">
                <a:ea typeface="Calibri"/>
                <a:cs typeface="Calibri"/>
              </a:rPr>
              <a:t> </a:t>
            </a:r>
            <a:r>
              <a:rPr lang="en-US" sz="1600" dirty="0" err="1">
                <a:ea typeface="Calibri"/>
                <a:cs typeface="Calibri"/>
              </a:rPr>
              <a:t>cardine</a:t>
            </a:r>
            <a:r>
              <a:rPr lang="en-US" sz="1600" dirty="0">
                <a:ea typeface="Calibri"/>
                <a:cs typeface="Calibri"/>
              </a:rPr>
              <a:t>: Gamification.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B7957752-0E1A-7070-98D6-34B51A9D65BC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7757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hone with a sign on it&#10;&#10;AI-generated content may be incorrect.">
            <a:extLst>
              <a:ext uri="{FF2B5EF4-FFF2-40B4-BE49-F238E27FC236}">
                <a16:creationId xmlns:a16="http://schemas.microsoft.com/office/drawing/2014/main" id="{9AC8FFA6-F01B-4886-240D-BC864528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54580"/>
            <a:ext cx="8178799" cy="3148838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5" name="CasellaDiTesto 8">
            <a:extLst>
              <a:ext uri="{FF2B5EF4-FFF2-40B4-BE49-F238E27FC236}">
                <a16:creationId xmlns:a16="http://schemas.microsoft.com/office/drawing/2014/main" id="{1D1A7DAF-94E1-BB47-C81C-E486EB51D5E8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2752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solidFill>
                  <a:schemeClr val="bg1"/>
                </a:solidFill>
                <a:ea typeface="Calibri"/>
                <a:cs typeface="Calibri"/>
              </a:rPr>
              <a:t>Organizzazione</a:t>
            </a:r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 della </a:t>
            </a:r>
            <a:r>
              <a:rPr lang="en-US" sz="4400" b="1" err="1">
                <a:solidFill>
                  <a:schemeClr val="bg1"/>
                </a:solidFill>
                <a:ea typeface="Calibri"/>
                <a:cs typeface="Calibri"/>
              </a:rPr>
              <a:t>soluzione</a:t>
            </a:r>
            <a:endParaRPr lang="en-US" sz="4400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02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</TotalTime>
  <Words>1212</Words>
  <Application>Microsoft Office PowerPoint</Application>
  <PresentationFormat>Presentazione su schermo (4:3)</PresentationFormat>
  <Paragraphs>136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Algerian</vt:lpstr>
      <vt:lpstr>Arial</vt:lpstr>
      <vt:lpstr>Calibri</vt:lpstr>
      <vt:lpstr>Consolas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Tech Stack</vt:lpstr>
      <vt:lpstr>Diagramma dei Caso D’uso</vt:lpstr>
      <vt:lpstr>Diagramma di sequenza</vt:lpstr>
      <vt:lpstr>Diagramma delle classi</vt:lpstr>
      <vt:lpstr>Soluzione proposta</vt:lpstr>
      <vt:lpstr>Soluzione proposta</vt:lpstr>
      <vt:lpstr>Soluzione proposta</vt:lpstr>
      <vt:lpstr>Soluzione proposta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Sviluppi futuri e 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LAVIGNA MAURO</cp:lastModifiedBy>
  <cp:revision>341</cp:revision>
  <dcterms:created xsi:type="dcterms:W3CDTF">2026-01-07T16:32:14Z</dcterms:created>
  <dcterms:modified xsi:type="dcterms:W3CDTF">2026-01-10T15:57:26Z</dcterms:modified>
</cp:coreProperties>
</file>